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3" r:id="rId4"/>
    <p:sldId id="274" r:id="rId5"/>
    <p:sldId id="275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95" r:id="rId18"/>
    <p:sldId id="291" r:id="rId19"/>
    <p:sldId id="292" r:id="rId20"/>
    <p:sldId id="287" r:id="rId21"/>
    <p:sldId id="296" r:id="rId22"/>
    <p:sldId id="293" r:id="rId23"/>
    <p:sldId id="288" r:id="rId24"/>
    <p:sldId id="289" r:id="rId25"/>
    <p:sldId id="290" r:id="rId26"/>
    <p:sldId id="270" r:id="rId2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21336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Logic and design methodology</a:t>
            </a:r>
            <a:b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</a:b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second stage </a:t>
            </a:r>
            <a:r>
              <a:rPr lang="en-US" b="1" dirty="0" smtClean="0">
                <a:solidFill>
                  <a:srgbClr val="FF0000"/>
                </a:solidFill>
                <a:latin typeface="Arial" panose="020B0604020202020204" pitchFamily="34" charset="0"/>
                <a:ea typeface="Batang" panose="02030600000101010101" pitchFamily="18" charset="-127"/>
                <a:cs typeface="Arial" panose="020B0604020202020204" pitchFamily="34" charset="0"/>
              </a:rPr>
              <a:t> </a:t>
            </a:r>
            <a:endParaRPr lang="ar-BH" b="1" dirty="0">
              <a:solidFill>
                <a:srgbClr val="FF0000"/>
              </a:solidFill>
              <a:latin typeface="Arial" panose="020B0604020202020204" pitchFamily="34" charset="0"/>
              <a:ea typeface="Batang" panose="02030600000101010101" pitchFamily="18" charset="-127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University of Diyala </a:t>
            </a:r>
          </a:p>
          <a:p>
            <a:r>
              <a:rPr lang="en-US" dirty="0" smtClean="0"/>
              <a:t>College of Engineering</a:t>
            </a:r>
          </a:p>
          <a:p>
            <a:r>
              <a:rPr lang="en-US" dirty="0" smtClean="0"/>
              <a:t>Department of Architecture</a:t>
            </a:r>
          </a:p>
          <a:p>
            <a:r>
              <a:rPr lang="en-US" smtClean="0"/>
              <a:t>2022-2023</a:t>
            </a:r>
            <a:endParaRPr lang="ar-BH" dirty="0"/>
          </a:p>
        </p:txBody>
      </p:sp>
    </p:spTree>
    <p:extLst>
      <p:ext uri="{BB962C8B-B14F-4D97-AF65-F5344CB8AC3E}">
        <p14:creationId xmlns:p14="http://schemas.microsoft.com/office/powerpoint/2010/main" val="32855369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His ideas had great influence on the youth of Athens.</a:t>
            </a:r>
          </a:p>
          <a:p>
            <a:r>
              <a:rPr lang="en-US" dirty="0" smtClean="0"/>
              <a:t>The government was afraid that Socrates ideas would lead to rebellion </a:t>
            </a:r>
            <a:r>
              <a:rPr lang="ar-SA" dirty="0" smtClean="0"/>
              <a:t>التمرد)</a:t>
            </a:r>
            <a:r>
              <a:rPr lang="en-US" dirty="0" smtClean="0"/>
              <a:t>).</a:t>
            </a:r>
          </a:p>
          <a:p>
            <a:r>
              <a:rPr lang="en-US" dirty="0" smtClean="0"/>
              <a:t>He was trialed, charged with impiety and treasons </a:t>
            </a:r>
            <a:r>
              <a:rPr lang="ar-SA" dirty="0" smtClean="0"/>
              <a:t>(الخيانات)</a:t>
            </a:r>
            <a:r>
              <a:rPr lang="en-US" dirty="0" smtClean="0"/>
              <a:t>, he sentenced to death.</a:t>
            </a:r>
          </a:p>
          <a:p>
            <a:r>
              <a:rPr lang="en-US" dirty="0" smtClean="0"/>
              <a:t>He drank the fatal dose of hemlock (poison) to die.  </a:t>
            </a:r>
          </a:p>
        </p:txBody>
      </p:sp>
    </p:spTree>
    <p:extLst>
      <p:ext uri="{BB962C8B-B14F-4D97-AF65-F5344CB8AC3E}">
        <p14:creationId xmlns:p14="http://schemas.microsoft.com/office/powerpoint/2010/main" val="211930712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Socrates famous quotes:</a:t>
            </a:r>
          </a:p>
          <a:p>
            <a:r>
              <a:rPr lang="en-US" dirty="0" smtClean="0"/>
              <a:t>Know thyself.</a:t>
            </a:r>
          </a:p>
          <a:p>
            <a:r>
              <a:rPr lang="en-US" dirty="0" smtClean="0"/>
              <a:t>The only good is knowledge, and only evils is ignorance.</a:t>
            </a:r>
          </a:p>
          <a:p>
            <a:r>
              <a:rPr lang="en-US" dirty="0" smtClean="0"/>
              <a:t>Wisdom begins in wonder </a:t>
            </a:r>
            <a:r>
              <a:rPr lang="ar-SA" dirty="0" smtClean="0"/>
              <a:t>(عجب)</a:t>
            </a:r>
            <a:r>
              <a:rPr lang="en-US" dirty="0" smtClean="0"/>
              <a:t>. </a:t>
            </a:r>
          </a:p>
          <a:p>
            <a:r>
              <a:rPr lang="en-US" dirty="0" smtClean="0"/>
              <a:t>I cant teach anybody anything, I can only make them think.</a:t>
            </a:r>
          </a:p>
          <a:p>
            <a:r>
              <a:rPr lang="en-US" dirty="0" smtClean="0"/>
              <a:t>The only wisdom is in knowing you know nothing.</a:t>
            </a:r>
          </a:p>
          <a:p>
            <a:endParaRPr lang="ar-BH" dirty="0"/>
          </a:p>
        </p:txBody>
      </p:sp>
    </p:spTree>
    <p:extLst>
      <p:ext uri="{BB962C8B-B14F-4D97-AF65-F5344CB8AC3E}">
        <p14:creationId xmlns:p14="http://schemas.microsoft.com/office/powerpoint/2010/main" val="14681120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 startAt="2"/>
            </a:pPr>
            <a:r>
              <a:rPr lang="en-US" b="1" dirty="0" smtClean="0">
                <a:solidFill>
                  <a:srgbClr val="0070C0"/>
                </a:solidFill>
              </a:rPr>
              <a:t>Plato (427-347 B.C.):</a:t>
            </a:r>
          </a:p>
          <a:p>
            <a:r>
              <a:rPr lang="en-US" dirty="0" smtClean="0"/>
              <a:t>He was Socrates most famous students (Socrates knowledge came form his writing).</a:t>
            </a:r>
          </a:p>
          <a:p>
            <a:r>
              <a:rPr lang="en-US" dirty="0" smtClean="0"/>
              <a:t>He founded a school of philosophy in honor of Socrates name  “</a:t>
            </a:r>
            <a:r>
              <a:rPr lang="en-US" b="1" dirty="0" smtClean="0"/>
              <a:t>The academy</a:t>
            </a:r>
            <a:r>
              <a:rPr lang="en-US" dirty="0" smtClean="0"/>
              <a:t>”.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9483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Plato's Books and dialogs</a:t>
            </a:r>
            <a:endParaRPr lang="ar-B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458200" cy="4525963"/>
          </a:xfrm>
        </p:spPr>
        <p:txBody>
          <a:bodyPr/>
          <a:lstStyle/>
          <a:p>
            <a:r>
              <a:rPr lang="en-US" b="1" dirty="0" smtClean="0"/>
              <a:t>Mankind is born with knowledge:</a:t>
            </a:r>
          </a:p>
          <a:p>
            <a:pPr algn="just"/>
            <a:r>
              <a:rPr lang="en-US" dirty="0" smtClean="0"/>
              <a:t>His thoughts was in the fact; we don’t “</a:t>
            </a:r>
            <a:r>
              <a:rPr lang="en-US" dirty="0" smtClean="0">
                <a:solidFill>
                  <a:srgbClr val="FF0000"/>
                </a:solidFill>
              </a:rPr>
              <a:t>learn</a:t>
            </a:r>
            <a:r>
              <a:rPr lang="en-US" dirty="0" smtClean="0"/>
              <a:t>” things in our daily experience but be “</a:t>
            </a:r>
            <a:r>
              <a:rPr lang="en-US" dirty="0">
                <a:solidFill>
                  <a:srgbClr val="FF0000"/>
                </a:solidFill>
              </a:rPr>
              <a:t>recollect</a:t>
            </a:r>
            <a:r>
              <a:rPr lang="en-US" dirty="0" smtClean="0"/>
              <a:t>” them. The knowledge is already there.</a:t>
            </a:r>
          </a:p>
          <a:p>
            <a:pPr algn="just"/>
            <a:r>
              <a:rPr lang="en-US" dirty="0" smtClean="0"/>
              <a:t>His job was not to teach the truth, but how to “pull” the truth out of the own minds. </a:t>
            </a:r>
          </a:p>
          <a:p>
            <a:endParaRPr lang="ar-BH" dirty="0"/>
          </a:p>
        </p:txBody>
      </p:sp>
    </p:spTree>
    <p:extLst>
      <p:ext uri="{BB962C8B-B14F-4D97-AF65-F5344CB8AC3E}">
        <p14:creationId xmlns:p14="http://schemas.microsoft.com/office/powerpoint/2010/main" val="9821012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 smtClean="0"/>
              <a:t>Allegory</a:t>
            </a:r>
            <a:r>
              <a:rPr lang="en-US" dirty="0" smtClean="0"/>
              <a:t> </a:t>
            </a:r>
            <a:r>
              <a:rPr lang="ar-SA" dirty="0" smtClean="0"/>
              <a:t>(الرمز)</a:t>
            </a:r>
            <a:r>
              <a:rPr lang="en-US" b="1" dirty="0" smtClean="0"/>
              <a:t>of the Cave:</a:t>
            </a:r>
          </a:p>
          <a:p>
            <a:pPr algn="just"/>
            <a:r>
              <a:rPr lang="en-US" dirty="0" smtClean="0"/>
              <a:t>Its one of the best known to explain the nature of reality.</a:t>
            </a:r>
          </a:p>
          <a:p>
            <a:pPr algn="just"/>
            <a:r>
              <a:rPr lang="en-US" dirty="0" smtClean="0"/>
              <a:t>Plato demonstrates Socrates mot important idea: the difference between </a:t>
            </a:r>
            <a:r>
              <a:rPr lang="en-US" b="1" dirty="0" smtClean="0"/>
              <a:t>opinion</a:t>
            </a:r>
            <a:r>
              <a:rPr lang="en-US" dirty="0" smtClean="0"/>
              <a:t> and </a:t>
            </a:r>
            <a:r>
              <a:rPr lang="en-US" b="1" dirty="0" smtClean="0"/>
              <a:t>knowledge</a:t>
            </a:r>
            <a:r>
              <a:rPr lang="en-US" dirty="0" smtClean="0"/>
              <a:t>.</a:t>
            </a:r>
          </a:p>
          <a:p>
            <a:pPr algn="just"/>
            <a:r>
              <a:rPr lang="en-US" dirty="0"/>
              <a:t>People are chained inside a cave , they can think that shadows of people and things are reality. </a:t>
            </a:r>
            <a:endParaRPr lang="en-US" dirty="0" smtClean="0"/>
          </a:p>
          <a:p>
            <a:pPr algn="just"/>
            <a:r>
              <a:rPr lang="en-US" dirty="0" smtClean="0"/>
              <a:t>One </a:t>
            </a:r>
            <a:r>
              <a:rPr lang="en-US" dirty="0"/>
              <a:t>man escapes, discovers the real world, return to tell them but is ridiculed </a:t>
            </a:r>
            <a:r>
              <a:rPr lang="ar-SA" dirty="0"/>
              <a:t>(السخرية) </a:t>
            </a:r>
            <a:r>
              <a:rPr lang="en-US" dirty="0"/>
              <a:t>.</a:t>
            </a:r>
          </a:p>
          <a:p>
            <a:endParaRPr lang="ar-BH" dirty="0"/>
          </a:p>
        </p:txBody>
      </p:sp>
    </p:spTree>
    <p:extLst>
      <p:ext uri="{BB962C8B-B14F-4D97-AF65-F5344CB8AC3E}">
        <p14:creationId xmlns:p14="http://schemas.microsoft.com/office/powerpoint/2010/main" val="38882912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>
                <a:solidFill>
                  <a:srgbClr val="0070C0"/>
                </a:solidFill>
              </a:rPr>
              <a:t>Ordinary people </a:t>
            </a:r>
            <a:r>
              <a:rPr lang="en-US" dirty="0" smtClean="0"/>
              <a:t>(prisoners </a:t>
            </a:r>
            <a:r>
              <a:rPr lang="ar-SA" dirty="0" smtClean="0"/>
              <a:t>(سجناء)</a:t>
            </a:r>
            <a:r>
              <a:rPr lang="en-US" dirty="0" smtClean="0"/>
              <a:t> of the cave) use their</a:t>
            </a:r>
            <a:r>
              <a:rPr lang="en-US" b="1" dirty="0" smtClean="0"/>
              <a:t> senses . </a:t>
            </a:r>
            <a:r>
              <a:rPr lang="en-US" dirty="0" smtClean="0"/>
              <a:t>They observe copies and illusions of people and things. They form </a:t>
            </a:r>
            <a:r>
              <a:rPr lang="en-US" b="1" dirty="0" smtClean="0"/>
              <a:t>opinions</a:t>
            </a:r>
            <a:r>
              <a:rPr lang="en-US" dirty="0" smtClean="0"/>
              <a:t>. </a:t>
            </a:r>
          </a:p>
          <a:p>
            <a:pPr algn="just"/>
            <a:r>
              <a:rPr lang="en-US" dirty="0" smtClean="0">
                <a:solidFill>
                  <a:srgbClr val="0070C0"/>
                </a:solidFill>
              </a:rPr>
              <a:t>The philosopher </a:t>
            </a:r>
            <a:r>
              <a:rPr lang="en-US" dirty="0" smtClean="0"/>
              <a:t>(the man who escape the cave) uses his </a:t>
            </a:r>
            <a:r>
              <a:rPr lang="en-US" dirty="0" smtClean="0">
                <a:solidFill>
                  <a:srgbClr val="0070C0"/>
                </a:solidFill>
              </a:rPr>
              <a:t>mind</a:t>
            </a:r>
            <a:r>
              <a:rPr lang="en-US" dirty="0" smtClean="0"/>
              <a:t>. To observe real, original and authentic things and people. He gains </a:t>
            </a:r>
            <a:r>
              <a:rPr lang="en-US" b="1" dirty="0" smtClean="0"/>
              <a:t>Knowledge</a:t>
            </a:r>
            <a:r>
              <a:rPr lang="en-US" dirty="0" smtClean="0"/>
              <a:t>. </a:t>
            </a:r>
            <a:endParaRPr lang="ar-BH" dirty="0"/>
          </a:p>
        </p:txBody>
      </p:sp>
    </p:spTree>
    <p:extLst>
      <p:ext uri="{BB962C8B-B14F-4D97-AF65-F5344CB8AC3E}">
        <p14:creationId xmlns:p14="http://schemas.microsoft.com/office/powerpoint/2010/main" val="10240572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 smtClean="0"/>
              <a:t>The world of ideas- the realm of forms: </a:t>
            </a:r>
          </a:p>
          <a:p>
            <a:endParaRPr lang="ar-BH" dirty="0"/>
          </a:p>
        </p:txBody>
      </p:sp>
      <p:pic>
        <p:nvPicPr>
          <p:cNvPr id="1026" name="Picture 2" descr="C:\Users\HP\Downloads\new doc 2017-12-31 13.26.56_8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0" b="48341"/>
          <a:stretch/>
        </p:blipFill>
        <p:spPr bwMode="auto">
          <a:xfrm>
            <a:off x="869655" y="2307788"/>
            <a:ext cx="7732306" cy="3940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10277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BH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4" t="52222"/>
          <a:stretch/>
        </p:blipFill>
        <p:spPr bwMode="auto">
          <a:xfrm>
            <a:off x="527552" y="457200"/>
            <a:ext cx="8159248" cy="5574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588779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BH" dirty="0"/>
          </a:p>
        </p:txBody>
      </p:sp>
      <p:pic>
        <p:nvPicPr>
          <p:cNvPr id="4098" name="Picture 2" descr="C:\Users\HP\Downloads\new doc 2017-12-31 13.26.56_9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666"/>
          <a:stretch/>
        </p:blipFill>
        <p:spPr bwMode="auto">
          <a:xfrm>
            <a:off x="381000" y="228600"/>
            <a:ext cx="8229600" cy="6208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65269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B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BH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000"/>
          <a:stretch/>
        </p:blipFill>
        <p:spPr bwMode="auto">
          <a:xfrm>
            <a:off x="381000" y="1143000"/>
            <a:ext cx="8305800" cy="3336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65" b="81555"/>
          <a:stretch/>
        </p:blipFill>
        <p:spPr bwMode="auto">
          <a:xfrm>
            <a:off x="381000" y="4592168"/>
            <a:ext cx="8305800" cy="2035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1464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The Greek thought: Socrates, Plato and Aristotle</a:t>
            </a:r>
            <a:endParaRPr lang="ar-BH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525963"/>
          </a:xfrm>
        </p:spPr>
        <p:txBody>
          <a:bodyPr/>
          <a:lstStyle/>
          <a:p>
            <a:pPr algn="just"/>
            <a:r>
              <a:rPr lang="en-US" dirty="0" smtClean="0"/>
              <a:t>Greek civilization was the roots and the basis for all later European civilization.</a:t>
            </a:r>
          </a:p>
          <a:p>
            <a:pPr algn="just"/>
            <a:r>
              <a:rPr lang="en-US" dirty="0" smtClean="0"/>
              <a:t>Athens was the center of this civilization.</a:t>
            </a:r>
          </a:p>
          <a:p>
            <a:pPr algn="just"/>
            <a:r>
              <a:rPr lang="en-US" dirty="0" smtClean="0"/>
              <a:t>During this period there were great development in music, poetry, drama, medicine, painting, sculptures ...etc.</a:t>
            </a:r>
          </a:p>
          <a:p>
            <a:pPr algn="just"/>
            <a:r>
              <a:rPr lang="en-US" dirty="0" smtClean="0"/>
              <a:t>The basic contribution of the Greeks was that they idealized man (human forms). </a:t>
            </a:r>
            <a:endParaRPr lang="ar-BH" dirty="0"/>
          </a:p>
        </p:txBody>
      </p:sp>
    </p:spTree>
    <p:extLst>
      <p:ext uri="{BB962C8B-B14F-4D97-AF65-F5344CB8AC3E}">
        <p14:creationId xmlns:p14="http://schemas.microsoft.com/office/powerpoint/2010/main" val="290075249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 startAt="3"/>
            </a:pPr>
            <a:r>
              <a:rPr lang="en-US" b="1" dirty="0" smtClean="0"/>
              <a:t>Aristotle (384-322 B.C):</a:t>
            </a:r>
          </a:p>
          <a:p>
            <a:pPr marL="0" indent="0">
              <a:buNone/>
            </a:pPr>
            <a:endParaRPr lang="en-US" b="1" dirty="0" smtClean="0"/>
          </a:p>
          <a:p>
            <a:endParaRPr lang="ar-BH" dirty="0"/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36" y="2254250"/>
            <a:ext cx="8738097" cy="384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26501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BH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67"/>
          <a:stretch/>
        </p:blipFill>
        <p:spPr bwMode="auto">
          <a:xfrm>
            <a:off x="392868" y="1600200"/>
            <a:ext cx="8370132" cy="40081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485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ar-BH"/>
          </a:p>
        </p:txBody>
      </p:sp>
      <p:pic>
        <p:nvPicPr>
          <p:cNvPr id="2050" name="Picture 2" descr="C:\Users\HP\Downloads\new doc 2017-12-31 13.26.56_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46695"/>
            <a:ext cx="8534400" cy="35646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2333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Plato versus Aristotle</a:t>
            </a:r>
            <a:endParaRPr lang="ar-BH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2137095"/>
              </p:ext>
            </p:extLst>
          </p:nvPr>
        </p:nvGraphicFramePr>
        <p:xfrm>
          <a:off x="457200" y="1600200"/>
          <a:ext cx="8229600" cy="4053840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4114800"/>
                <a:gridCol w="3322320"/>
                <a:gridCol w="792480"/>
              </a:tblGrid>
              <a:tr h="370840">
                <a:tc>
                  <a:txBody>
                    <a:bodyPr/>
                    <a:lstStyle/>
                    <a:p>
                      <a:pPr algn="ctr" rtl="1"/>
                      <a:r>
                        <a:rPr lang="en-US" sz="3200" dirty="0" smtClean="0"/>
                        <a:t>Aristotle</a:t>
                      </a:r>
                      <a:endParaRPr lang="ar-BH" sz="3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1" eaLnBrk="1" latinLnBrk="0" hangingPunct="1"/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Plato</a:t>
                      </a:r>
                      <a:endParaRPr lang="ar-BH" sz="3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No.</a:t>
                      </a:r>
                      <a:endParaRPr lang="ar-BH" sz="3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sz="3200" b="1" dirty="0" smtClean="0"/>
                        <a:t>Realism </a:t>
                      </a:r>
                      <a:endParaRPr lang="ar-BH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l" defTabSz="914400" rtl="1" eaLnBrk="1" latinLnBrk="0" hangingPunct="1">
                        <a:buFont typeface="+mj-lt"/>
                        <a:buNone/>
                      </a:pPr>
                      <a:r>
                        <a:rPr lang="en-US" sz="3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Idealism </a:t>
                      </a:r>
                      <a:endParaRPr lang="ar-BH" sz="3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indent="0" algn="l" defTabSz="914400" rtl="1" eaLnBrk="1" latinLnBrk="0" hangingPunct="1">
                        <a:buFont typeface="+mj-lt"/>
                        <a:buNone/>
                      </a:pPr>
                      <a:r>
                        <a:rPr lang="en-US" sz="3200" b="1" kern="1200" noProof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1-</a:t>
                      </a:r>
                      <a:endParaRPr lang="ar-BH" sz="3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sz="3200" b="1" dirty="0" smtClean="0"/>
                        <a:t>Working society</a:t>
                      </a:r>
                      <a:endParaRPr lang="ar-BH" sz="3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1" eaLnBrk="1" latinLnBrk="0" hangingPunct="1"/>
                      <a:r>
                        <a:rPr lang="en-US" sz="3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Ideal society </a:t>
                      </a:r>
                      <a:endParaRPr lang="ar-BH" sz="3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l" defTabSz="914400" rtl="1" eaLnBrk="1" latinLnBrk="0" hangingPunct="1"/>
                      <a:r>
                        <a:rPr lang="en-US" sz="3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2-</a:t>
                      </a:r>
                      <a:endParaRPr lang="ar-BH" sz="3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Public participation</a:t>
                      </a:r>
                      <a:endParaRPr lang="ar-BH" sz="3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1" eaLnBrk="1" latinLnBrk="0" hangingPunct="1"/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Philosopher</a:t>
                      </a:r>
                      <a:r>
                        <a:rPr lang="en-US" sz="3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king</a:t>
                      </a:r>
                      <a:endParaRPr lang="ar-BH" sz="3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l" defTabSz="914400" rtl="1" eaLnBrk="1" latinLnBrk="0" hangingPunct="1"/>
                      <a:endParaRPr lang="ar-BH" sz="3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Social justice</a:t>
                      </a:r>
                      <a:endParaRPr lang="ar-BH" sz="3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1" eaLnBrk="1" latinLnBrk="0" hangingPunct="1"/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Social unity </a:t>
                      </a:r>
                      <a:endParaRPr lang="ar-BH" sz="3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l" defTabSz="914400" rtl="1" eaLnBrk="1" latinLnBrk="0" hangingPunct="1"/>
                      <a:endParaRPr lang="ar-BH" sz="3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rtl="1"/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Appreciation</a:t>
                      </a:r>
                      <a:r>
                        <a:rPr lang="en-US" sz="3200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of art</a:t>
                      </a:r>
                      <a:endParaRPr lang="ar-BH" sz="3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1" eaLnBrk="1" latinLnBrk="0" hangingPunct="1"/>
                      <a:r>
                        <a:rPr lang="en-US" sz="32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Dismissal of art</a:t>
                      </a:r>
                      <a:endParaRPr lang="ar-BH" sz="320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l" defTabSz="914400" rtl="1" eaLnBrk="1" latinLnBrk="0" hangingPunct="1"/>
                      <a:endParaRPr lang="ar-BH" sz="3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l" rtl="0"/>
                      <a:r>
                        <a:rPr lang="en-US" sz="3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Empiricism </a:t>
                      </a:r>
                      <a:endParaRPr lang="ar-BH" sz="3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l" defTabSz="914400" rtl="1" eaLnBrk="1" latinLnBrk="0" hangingPunct="1"/>
                      <a:r>
                        <a:rPr lang="en-US" sz="3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Rationalism</a:t>
                      </a:r>
                      <a:endParaRPr lang="ar-BH" sz="3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3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3-</a:t>
                      </a:r>
                      <a:r>
                        <a:rPr lang="en-US" sz="3200" b="1" kern="1200" baseline="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endParaRPr lang="ar-BH" sz="3200" b="1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5456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 lnSpcReduction="10000"/>
          </a:bodyPr>
          <a:lstStyle/>
          <a:p>
            <a:pPr algn="just"/>
            <a:r>
              <a:rPr lang="en-US" dirty="0" smtClean="0"/>
              <a:t>Actually; Aristotle was the greatest philosopher and scientist of the ancient world.</a:t>
            </a:r>
          </a:p>
          <a:p>
            <a:pPr algn="just"/>
            <a:r>
              <a:rPr lang="en-US" dirty="0" smtClean="0"/>
              <a:t>He wrote on ethics, aesthetics, metaphysics, psychology, economics and politics. That was on the (</a:t>
            </a:r>
            <a:r>
              <a:rPr lang="en-US" b="1" dirty="0" smtClean="0"/>
              <a:t>logic of theory</a:t>
            </a:r>
            <a:r>
              <a:rPr lang="en-US" dirty="0" smtClean="0"/>
              <a:t>).</a:t>
            </a:r>
          </a:p>
          <a:p>
            <a:pPr algn="just"/>
            <a:r>
              <a:rPr lang="en-US" dirty="0" smtClean="0"/>
              <a:t>He developed a system of logic based on (</a:t>
            </a:r>
            <a:r>
              <a:rPr lang="en-US" b="1" dirty="0" smtClean="0"/>
              <a:t>Syllogism</a:t>
            </a:r>
            <a:r>
              <a:rPr lang="en-US" dirty="0" smtClean="0"/>
              <a:t>) </a:t>
            </a:r>
            <a:r>
              <a:rPr lang="ar-SA" dirty="0" smtClean="0"/>
              <a:t>القياس المنطقي</a:t>
            </a:r>
            <a:r>
              <a:rPr lang="en-US" dirty="0" smtClean="0"/>
              <a:t>.</a:t>
            </a:r>
          </a:p>
          <a:p>
            <a:pPr algn="just"/>
            <a:r>
              <a:rPr lang="en-US" dirty="0" smtClean="0"/>
              <a:t>His aim was to provide an instrument for scientific demonstration. </a:t>
            </a:r>
            <a:endParaRPr lang="ar-SA" dirty="0" smtClean="0"/>
          </a:p>
        </p:txBody>
      </p:sp>
    </p:spTree>
    <p:extLst>
      <p:ext uri="{BB962C8B-B14F-4D97-AF65-F5344CB8AC3E}">
        <p14:creationId xmlns:p14="http://schemas.microsoft.com/office/powerpoint/2010/main" val="337552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n-US" dirty="0" smtClean="0"/>
              <a:t>It was the logical nature of his mind that enabled him to make contributions to so many fields. </a:t>
            </a:r>
          </a:p>
          <a:p>
            <a:pPr algn="just"/>
            <a:r>
              <a:rPr lang="en-US" dirty="0" smtClean="0"/>
              <a:t>Aristotle influence upon all later western thought was immense.</a:t>
            </a:r>
          </a:p>
          <a:p>
            <a:r>
              <a:rPr lang="en-US" dirty="0" smtClean="0"/>
              <a:t>Aristotle works had major influence on </a:t>
            </a:r>
            <a:r>
              <a:rPr lang="en-US" b="1" dirty="0" smtClean="0"/>
              <a:t>Islamic Philosophy </a:t>
            </a:r>
            <a:r>
              <a:rPr lang="en-US" dirty="0" smtClean="0"/>
              <a:t>as well.</a:t>
            </a:r>
          </a:p>
          <a:p>
            <a:pPr marL="0" indent="0">
              <a:buNone/>
            </a:pPr>
            <a:endParaRPr lang="ar-BH" dirty="0"/>
          </a:p>
        </p:txBody>
      </p:sp>
    </p:spTree>
    <p:extLst>
      <p:ext uri="{BB962C8B-B14F-4D97-AF65-F5344CB8AC3E}">
        <p14:creationId xmlns:p14="http://schemas.microsoft.com/office/powerpoint/2010/main" val="570419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71800"/>
            <a:ext cx="8229600" cy="31543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 smtClean="0">
                <a:solidFill>
                  <a:srgbClr val="FF0000"/>
                </a:solidFill>
                <a:latin typeface="Algerian" panose="04020705040A02060702" pitchFamily="82" charset="0"/>
              </a:rPr>
              <a:t>Thank you for your attention</a:t>
            </a:r>
            <a:endParaRPr lang="ar-BH" sz="4000" b="1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5696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182563" indent="-182563" algn="just"/>
            <a:r>
              <a:rPr lang="en-US" dirty="0" smtClean="0"/>
              <a:t>There were two kinds of men: </a:t>
            </a:r>
            <a:r>
              <a:rPr lang="en-US" dirty="0" smtClean="0">
                <a:solidFill>
                  <a:srgbClr val="FF0000"/>
                </a:solidFill>
              </a:rPr>
              <a:t>mortal and immortal.</a:t>
            </a:r>
          </a:p>
          <a:p>
            <a:pPr marL="182563" indent="-182563" algn="just"/>
            <a:r>
              <a:rPr lang="en-US" dirty="0" smtClean="0"/>
              <a:t>There were twelve main gods called (Olympian gods) , because they lived in  (mount Olympus) which was the traditional home of Greek gods.</a:t>
            </a:r>
          </a:p>
          <a:p>
            <a:pPr marL="182563" indent="-182563" algn="just"/>
            <a:r>
              <a:rPr lang="en-US" dirty="0" smtClean="0"/>
              <a:t>Man and his gods were the focal point of Greek civilization, and from that emerged the great philosophers who gave birth to logic.</a:t>
            </a:r>
            <a:endParaRPr lang="ar-BH" dirty="0"/>
          </a:p>
        </p:txBody>
      </p:sp>
    </p:spTree>
    <p:extLst>
      <p:ext uri="{BB962C8B-B14F-4D97-AF65-F5344CB8AC3E}">
        <p14:creationId xmlns:p14="http://schemas.microsoft.com/office/powerpoint/2010/main" val="41506487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 the end of fifth century B.C., a flood of new ideas poured into Athens.</a:t>
            </a:r>
          </a:p>
          <a:p>
            <a:r>
              <a:rPr lang="en-US" dirty="0" smtClean="0"/>
              <a:t>Advanced thinkers began to reject the traditional explanations of the world of nature and the religious beliefs declined. </a:t>
            </a:r>
          </a:p>
          <a:p>
            <a:r>
              <a:rPr lang="en-US" dirty="0" smtClean="0"/>
              <a:t>Gods and goddesses were no longer held in same regards as they had been a century before.</a:t>
            </a:r>
          </a:p>
          <a:p>
            <a:endParaRPr lang="ar-BH" dirty="0"/>
          </a:p>
        </p:txBody>
      </p:sp>
    </p:spTree>
    <p:extLst>
      <p:ext uri="{BB962C8B-B14F-4D97-AF65-F5344CB8AC3E}">
        <p14:creationId xmlns:p14="http://schemas.microsoft.com/office/powerpoint/2010/main" val="7285057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534400" cy="4525963"/>
          </a:xfrm>
        </p:spPr>
        <p:txBody>
          <a:bodyPr/>
          <a:lstStyle/>
          <a:p>
            <a:r>
              <a:rPr lang="en-US" dirty="0" smtClean="0"/>
              <a:t>Generally; philosophy came into existence when the Greeks discovered their dissatisfaction with supernatural and mythical explanation of reality. </a:t>
            </a:r>
          </a:p>
          <a:p>
            <a:r>
              <a:rPr lang="en-US" dirty="0" smtClean="0"/>
              <a:t>Then Greek thinkers began to suspect a rational or logical order to the world, and from there emerged the vital role of </a:t>
            </a:r>
            <a:r>
              <a:rPr lang="en-US" dirty="0" smtClean="0">
                <a:solidFill>
                  <a:srgbClr val="FF0000"/>
                </a:solidFill>
              </a:rPr>
              <a:t>philosophy and logic</a:t>
            </a:r>
            <a:r>
              <a:rPr lang="en-US" dirty="0" smtClean="0"/>
              <a:t>.  </a:t>
            </a:r>
            <a:endParaRPr lang="ar-BH" dirty="0"/>
          </a:p>
        </p:txBody>
      </p:sp>
    </p:spTree>
    <p:extLst>
      <p:ext uri="{BB962C8B-B14F-4D97-AF65-F5344CB8AC3E}">
        <p14:creationId xmlns:p14="http://schemas.microsoft.com/office/powerpoint/2010/main" val="981878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origin of the word (philosophy) was from the Greek words; </a:t>
            </a:r>
            <a:r>
              <a:rPr lang="en-US" dirty="0" smtClean="0">
                <a:solidFill>
                  <a:srgbClr val="FF0000"/>
                </a:solidFill>
              </a:rPr>
              <a:t>Philo</a:t>
            </a:r>
            <a:r>
              <a:rPr lang="en-US" dirty="0" smtClean="0"/>
              <a:t> (love) and </a:t>
            </a:r>
            <a:r>
              <a:rPr lang="en-US" dirty="0" smtClean="0">
                <a:solidFill>
                  <a:srgbClr val="FF0000"/>
                </a:solidFill>
              </a:rPr>
              <a:t>Sophos</a:t>
            </a:r>
            <a:r>
              <a:rPr lang="en-US" dirty="0" smtClean="0"/>
              <a:t> (wisdom).</a:t>
            </a:r>
          </a:p>
          <a:p>
            <a:r>
              <a:rPr lang="en-US" dirty="0" smtClean="0"/>
              <a:t>Logic was derived from the Greek word “</a:t>
            </a:r>
            <a:r>
              <a:rPr lang="en-US" dirty="0" err="1" smtClean="0"/>
              <a:t>Logike</a:t>
            </a:r>
            <a:r>
              <a:rPr lang="en-US" dirty="0" smtClean="0"/>
              <a:t>” (art of reason).   </a:t>
            </a:r>
            <a:endParaRPr lang="ar-BH" dirty="0"/>
          </a:p>
        </p:txBody>
      </p:sp>
    </p:spTree>
    <p:extLst>
      <p:ext uri="{BB962C8B-B14F-4D97-AF65-F5344CB8AC3E}">
        <p14:creationId xmlns:p14="http://schemas.microsoft.com/office/powerpoint/2010/main" val="8309625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 Socratic Philosophers</a:t>
            </a:r>
            <a:endParaRPr lang="ar-BH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The Sophists </a:t>
            </a:r>
            <a:r>
              <a:rPr lang="ar-SA" dirty="0" smtClean="0"/>
              <a:t>(السفسطائية)</a:t>
            </a:r>
            <a:r>
              <a:rPr lang="en-US" dirty="0" smtClean="0"/>
              <a:t>:</a:t>
            </a:r>
          </a:p>
          <a:p>
            <a:r>
              <a:rPr lang="en-US" dirty="0" smtClean="0"/>
              <a:t>Were men whose responsibility was train and educate the Sons of Athenian citizens by the “walk and talk technique”.</a:t>
            </a:r>
          </a:p>
          <a:p>
            <a:r>
              <a:rPr lang="en-US" dirty="0" smtClean="0"/>
              <a:t>There main concern was to teach the “art of persuasion</a:t>
            </a:r>
            <a:r>
              <a:rPr lang="ar-SA" dirty="0" smtClean="0"/>
              <a:t> (الاقناع) </a:t>
            </a:r>
            <a:r>
              <a:rPr lang="en-US" dirty="0" smtClean="0"/>
              <a:t>” by the act of argument.</a:t>
            </a:r>
          </a:p>
          <a:p>
            <a:r>
              <a:rPr lang="en-US" dirty="0" smtClean="0"/>
              <a:t>There aim was: find a better understanding of the world, the gods and man, by the mythical</a:t>
            </a:r>
            <a:r>
              <a:rPr lang="ar-SA" dirty="0" smtClean="0"/>
              <a:t>(الاسطورية) </a:t>
            </a:r>
            <a:r>
              <a:rPr lang="en-US" dirty="0" smtClean="0"/>
              <a:t> beliefs. </a:t>
            </a:r>
          </a:p>
          <a:p>
            <a:endParaRPr lang="ar-BH" dirty="0"/>
          </a:p>
        </p:txBody>
      </p:sp>
    </p:spTree>
    <p:extLst>
      <p:ext uri="{BB962C8B-B14F-4D97-AF65-F5344CB8AC3E}">
        <p14:creationId xmlns:p14="http://schemas.microsoft.com/office/powerpoint/2010/main" val="37746463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274638"/>
            <a:ext cx="89154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Three </a:t>
            </a:r>
            <a:r>
              <a:rPr lang="en-US" dirty="0"/>
              <a:t>G</a:t>
            </a:r>
            <a:r>
              <a:rPr lang="en-US" dirty="0" smtClean="0"/>
              <a:t>reek philosophers </a:t>
            </a:r>
            <a:r>
              <a:rPr lang="en-US" sz="2200" dirty="0" smtClean="0"/>
              <a:t>who gave birth to logic. </a:t>
            </a:r>
            <a:endParaRPr lang="ar-BH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b="1" dirty="0" smtClean="0">
                <a:solidFill>
                  <a:srgbClr val="0070C0"/>
                </a:solidFill>
              </a:rPr>
              <a:t>Socrates (469-399 B.C.):</a:t>
            </a:r>
          </a:p>
          <a:p>
            <a:r>
              <a:rPr lang="en-US" dirty="0" smtClean="0"/>
              <a:t>The father of philosophers, come for sophists.</a:t>
            </a:r>
          </a:p>
          <a:p>
            <a:r>
              <a:rPr lang="en-US" dirty="0" smtClean="0"/>
              <a:t>He was the noblest and wisest Athenian and love the wisdom.</a:t>
            </a:r>
          </a:p>
          <a:p>
            <a:r>
              <a:rPr lang="en-US" dirty="0" smtClean="0"/>
              <a:t>His principle was “know thyself” or “know yourself”.</a:t>
            </a:r>
          </a:p>
          <a:p>
            <a:r>
              <a:rPr lang="en-US" dirty="0" smtClean="0"/>
              <a:t>He teach the people especially the Young “the Youth of Athens”.</a:t>
            </a:r>
          </a:p>
          <a:p>
            <a:endParaRPr lang="ar-BH" dirty="0"/>
          </a:p>
        </p:txBody>
      </p:sp>
    </p:spTree>
    <p:extLst>
      <p:ext uri="{BB962C8B-B14F-4D97-AF65-F5344CB8AC3E}">
        <p14:creationId xmlns:p14="http://schemas.microsoft.com/office/powerpoint/2010/main" val="38795541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BH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He changed his student to think for themselves, to use their mind to answer questions.</a:t>
            </a:r>
          </a:p>
          <a:p>
            <a:r>
              <a:rPr lang="en-US" dirty="0" smtClean="0"/>
              <a:t>He urged them to the act of </a:t>
            </a:r>
            <a:r>
              <a:rPr lang="en-US" dirty="0">
                <a:solidFill>
                  <a:srgbClr val="FF0000"/>
                </a:solidFill>
              </a:rPr>
              <a:t>a</a:t>
            </a:r>
            <a:r>
              <a:rPr lang="en-US" dirty="0" smtClean="0">
                <a:solidFill>
                  <a:srgbClr val="FF0000"/>
                </a:solidFill>
              </a:rPr>
              <a:t>rgument</a:t>
            </a:r>
            <a:r>
              <a:rPr lang="en-US" dirty="0" smtClean="0"/>
              <a:t> leading them to the </a:t>
            </a:r>
            <a:r>
              <a:rPr lang="en-US" dirty="0" smtClean="0">
                <a:solidFill>
                  <a:srgbClr val="FF0000"/>
                </a:solidFill>
              </a:rPr>
              <a:t>truth: </a:t>
            </a:r>
            <a:r>
              <a:rPr lang="en-US" dirty="0" smtClean="0"/>
              <a:t>to the knowledge of good and evil, the wisdom of life.</a:t>
            </a:r>
          </a:p>
          <a:p>
            <a:r>
              <a:rPr lang="en-US" dirty="0" smtClean="0"/>
              <a:t>He teach the truth by reasons </a:t>
            </a:r>
            <a:r>
              <a:rPr lang="en-US" dirty="0" smtClean="0">
                <a:solidFill>
                  <a:srgbClr val="FF0000"/>
                </a:solidFill>
              </a:rPr>
              <a:t>“nothing should be taken for granted”</a:t>
            </a:r>
            <a:r>
              <a:rPr lang="en-US" dirty="0"/>
              <a:t>.</a:t>
            </a:r>
            <a:endParaRPr lang="ar-BH" dirty="0"/>
          </a:p>
        </p:txBody>
      </p:sp>
    </p:spTree>
    <p:extLst>
      <p:ext uri="{BB962C8B-B14F-4D97-AF65-F5344CB8AC3E}">
        <p14:creationId xmlns:p14="http://schemas.microsoft.com/office/powerpoint/2010/main" val="24152124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380</TotalTime>
  <Words>967</Words>
  <Application>Microsoft Office PowerPoint</Application>
  <PresentationFormat>On-screen Show (4:3)</PresentationFormat>
  <Paragraphs>88</Paragraphs>
  <Slides>26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Logic and design methodology second stage  </vt:lpstr>
      <vt:lpstr>The Greek thought: Socrates, Plato and Aristotle</vt:lpstr>
      <vt:lpstr>PowerPoint Presentation</vt:lpstr>
      <vt:lpstr>PowerPoint Presentation</vt:lpstr>
      <vt:lpstr>PowerPoint Presentation</vt:lpstr>
      <vt:lpstr>PowerPoint Presentation</vt:lpstr>
      <vt:lpstr>Pre Socratic Philosophers</vt:lpstr>
      <vt:lpstr>Three Greek philosophers who gave birth to logic. </vt:lpstr>
      <vt:lpstr>PowerPoint Presentation</vt:lpstr>
      <vt:lpstr>PowerPoint Presentation</vt:lpstr>
      <vt:lpstr>PowerPoint Presentation</vt:lpstr>
      <vt:lpstr>PowerPoint Presentation</vt:lpstr>
      <vt:lpstr>Plato's Books and dialogs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Plato versus Aristotle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Logic</dc:title>
  <dc:creator>HP</dc:creator>
  <cp:lastModifiedBy>HP</cp:lastModifiedBy>
  <cp:revision>52</cp:revision>
  <dcterms:created xsi:type="dcterms:W3CDTF">2006-08-16T00:00:00Z</dcterms:created>
  <dcterms:modified xsi:type="dcterms:W3CDTF">2022-11-25T14:41:06Z</dcterms:modified>
</cp:coreProperties>
</file>